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7" r:id="rId11"/>
    <p:sldId id="264" r:id="rId12"/>
    <p:sldId id="265" r:id="rId13"/>
  </p:sldIdLst>
  <p:sldSz cx="14630400" cy="8229600"/>
  <p:notesSz cx="8229600" cy="14630400"/>
  <p:embeddedFontLst>
    <p:embeddedFont>
      <p:font typeface="Inter" panose="02000503000000020004" pitchFamily="2" charset="0"/>
      <p:regular r:id="rId15"/>
    </p:embeddedFont>
    <p:embeddedFont>
      <p:font typeface="Mukta Light" panose="020B0000000000000000" pitchFamily="34" charset="77"/>
      <p:regular r:id="rId16"/>
    </p:embeddedFont>
    <p:embeddedFont>
      <p:font typeface="Prompt Medium" panose="020B060402020202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8"/>
    <p:restoredTop sz="94610"/>
  </p:normalViewPr>
  <p:slideViewPr>
    <p:cSldViewPr snapToGrid="0" snapToObjects="1">
      <p:cViewPr>
        <p:scale>
          <a:sx n="71" d="100"/>
          <a:sy n="71" d="100"/>
        </p:scale>
        <p:origin x="736" y="1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08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96522"/>
            <a:ext cx="7556421" cy="3118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Magneto-electric Measurements and Driver Synthesis for Spintronic Equipments using Python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1551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UGP presentation by Nikhil Jain, supervised by Dr. Arnab Bose, IIT Kanpur, Academic Year 2024–25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15303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16065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136124"/>
            <a:ext cx="17853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Nikhil Jain</a:t>
            </a:r>
            <a:endParaRPr lang="en-US" sz="2200" dirty="0"/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81F77F6-DA33-4334-9C52-85C288CE4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828" y="2123539"/>
            <a:ext cx="31750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5AE459-0892-9300-E0BB-B0CB9AC9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93683"/>
            <a:ext cx="7772400" cy="65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8617" y="70404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Prospects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8077459" y="2230781"/>
            <a:ext cx="170021" cy="4587480"/>
          </a:xfrm>
          <a:prstGeom prst="roundRect">
            <a:avLst>
              <a:gd name="adj" fmla="val 5603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524580" y="228445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Expansion Plans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8524580" y="2810468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DC and AC magnetic field experiments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Helmholtz coils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524580" y="372487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Techniques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8524580" y="42508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Ferromagnetic Resonance and spectral analysis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524580" y="4829057"/>
            <a:ext cx="327386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Improvements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8524580" y="535507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Cross-platform device drivers, multi-instrument integration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524580" y="596027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Automation Focus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8524580" y="6486288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automation for next-gen spintronic research</a:t>
            </a:r>
            <a:endParaRPr lang="en-US" sz="1750" dirty="0"/>
          </a:p>
        </p:txBody>
      </p:sp>
      <p:pic>
        <p:nvPicPr>
          <p:cNvPr id="17" name="Picture 16" descr="A close-up of a machine&#10;&#10;AI-generated content may be incorrect.">
            <a:extLst>
              <a:ext uri="{FF2B5EF4-FFF2-40B4-BE49-F238E27FC236}">
                <a16:creationId xmlns:a16="http://schemas.microsoft.com/office/drawing/2014/main" id="{F8D88199-5A71-72D6-CFFC-1BBB8EC38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6427"/>
            <a:ext cx="7772400" cy="42513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4882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4931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10">
            <a:extLst>
              <a:ext uri="{FF2B5EF4-FFF2-40B4-BE49-F238E27FC236}">
                <a16:creationId xmlns:a16="http://schemas.microsoft.com/office/drawing/2014/main" id="{707AB26A-C411-3D35-EBCD-25DE19B3BA48}"/>
              </a:ext>
            </a:extLst>
          </p:cNvPr>
          <p:cNvSpPr/>
          <p:nvPr/>
        </p:nvSpPr>
        <p:spPr>
          <a:xfrm>
            <a:off x="793790" y="4689992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Acknowledgements</a:t>
            </a:r>
            <a:endParaRPr lang="en-US" sz="2050" dirty="0"/>
          </a:p>
        </p:txBody>
      </p:sp>
      <p:sp>
        <p:nvSpPr>
          <p:cNvPr id="6" name="Text 11">
            <a:extLst>
              <a:ext uri="{FF2B5EF4-FFF2-40B4-BE49-F238E27FC236}">
                <a16:creationId xmlns:a16="http://schemas.microsoft.com/office/drawing/2014/main" id="{834FF9AD-24EE-8E94-65D3-C75E66FF9B47}"/>
              </a:ext>
            </a:extLst>
          </p:cNvPr>
          <p:cNvSpPr/>
          <p:nvPr/>
        </p:nvSpPr>
        <p:spPr>
          <a:xfrm>
            <a:off x="793790" y="5165647"/>
            <a:ext cx="3352919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Dr. Arnab Bose</a:t>
            </a:r>
            <a:endParaRPr lang="en-US" sz="1850" dirty="0"/>
          </a:p>
        </p:txBody>
      </p:sp>
      <p:sp>
        <p:nvSpPr>
          <p:cNvPr id="7" name="Text 12">
            <a:extLst>
              <a:ext uri="{FF2B5EF4-FFF2-40B4-BE49-F238E27FC236}">
                <a16:creationId xmlns:a16="http://schemas.microsoft.com/office/drawing/2014/main" id="{6CABA743-2BDE-127A-3590-881D3C94CB51}"/>
              </a:ext>
            </a:extLst>
          </p:cNvPr>
          <p:cNvSpPr/>
          <p:nvPr/>
        </p:nvSpPr>
        <p:spPr>
          <a:xfrm>
            <a:off x="793790" y="5632014"/>
            <a:ext cx="3352919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Nayani Om Swarup (230686)</a:t>
            </a:r>
            <a:endParaRPr lang="en-US" sz="1850" dirty="0"/>
          </a:p>
        </p:txBody>
      </p:sp>
      <p:sp>
        <p:nvSpPr>
          <p:cNvPr id="8" name="Text 13">
            <a:extLst>
              <a:ext uri="{FF2B5EF4-FFF2-40B4-BE49-F238E27FC236}">
                <a16:creationId xmlns:a16="http://schemas.microsoft.com/office/drawing/2014/main" id="{72FA081A-5108-70E4-D30B-54849D5E6C31}"/>
              </a:ext>
            </a:extLst>
          </p:cNvPr>
          <p:cNvSpPr/>
          <p:nvPr/>
        </p:nvSpPr>
        <p:spPr>
          <a:xfrm>
            <a:off x="793790" y="6098382"/>
            <a:ext cx="3352919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Qcodes community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1749"/>
            <a:ext cx="5302091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kern="0" spc="-8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3790" y="1613654"/>
            <a:ext cx="7556421" cy="1156097"/>
          </a:xfrm>
          <a:prstGeom prst="roundRect">
            <a:avLst>
              <a:gd name="adj" fmla="val 7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4172" y="1814036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Automation Goal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94172" y="2260997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magnetoelectric measurement processes efficiently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3790" y="2962513"/>
            <a:ext cx="7556421" cy="1907619"/>
          </a:xfrm>
          <a:prstGeom prst="roundRect">
            <a:avLst>
              <a:gd name="adj" fmla="val 424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94172" y="3162895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Devices Used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94172" y="3609856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PBZ60 Power Supply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94172" y="3985617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B2900 Source Measure Unit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994172" y="4361378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SR830 Lock-in Amplifier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93790" y="5062895"/>
            <a:ext cx="7556421" cy="1156097"/>
          </a:xfrm>
          <a:prstGeom prst="roundRect">
            <a:avLst>
              <a:gd name="adj" fmla="val 7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94172" y="5263277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Achievements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994172" y="5710238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Synchronized control and real-time data visualization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793790" y="6411754"/>
            <a:ext cx="7556421" cy="1156097"/>
          </a:xfrm>
          <a:prstGeom prst="roundRect">
            <a:avLst>
              <a:gd name="adj" fmla="val 7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94172" y="6612136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994172" y="7059097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magneto-transport studies for spintronic materials</a:t>
            </a:r>
            <a:endParaRPr lang="en-US" sz="1500" dirty="0"/>
          </a:p>
        </p:txBody>
      </p:sp>
      <p:pic>
        <p:nvPicPr>
          <p:cNvPr id="19" name="Picture 18" descr="A white electronic device with red numbers&#10;&#10;AI-generated content may be incorrect.">
            <a:extLst>
              <a:ext uri="{FF2B5EF4-FFF2-40B4-BE49-F238E27FC236}">
                <a16:creationId xmlns:a16="http://schemas.microsoft.com/office/drawing/2014/main" id="{62C140A5-51A7-C118-65A2-C83925461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95" y="5795568"/>
            <a:ext cx="5409024" cy="1638811"/>
          </a:xfrm>
          <a:prstGeom prst="rect">
            <a:avLst/>
          </a:prstGeom>
        </p:spPr>
      </p:pic>
      <p:pic>
        <p:nvPicPr>
          <p:cNvPr id="21" name="Picture 20" descr="A close-up of a machine&#10;&#10;AI-generated content may be incorrect.">
            <a:extLst>
              <a:ext uri="{FF2B5EF4-FFF2-40B4-BE49-F238E27FC236}">
                <a16:creationId xmlns:a16="http://schemas.microsoft.com/office/drawing/2014/main" id="{E95FD9FE-8635-A156-E9EB-F8AB50A33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09" y="1416877"/>
            <a:ext cx="5472109" cy="1808009"/>
          </a:xfrm>
          <a:prstGeom prst="rect">
            <a:avLst/>
          </a:prstGeom>
        </p:spPr>
      </p:pic>
      <p:pic>
        <p:nvPicPr>
          <p:cNvPr id="23" name="Picture 22" descr="A close-up of a device&#10;&#10;AI-generated content may be incorrect.">
            <a:extLst>
              <a:ext uri="{FF2B5EF4-FFF2-40B4-BE49-F238E27FC236}">
                <a16:creationId xmlns:a16="http://schemas.microsoft.com/office/drawing/2014/main" id="{2B6E5833-458B-E432-F2B6-C0455B31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095" y="3224887"/>
            <a:ext cx="5409024" cy="25706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452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3094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309461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Motivation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30906" y="383547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measurements are slow and prone to errors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94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22583" y="3309461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5422583" y="383547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scalable and reproducible experimental processes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540615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530906" y="59321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Python-based automation for device control and data logging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938" y="388402"/>
            <a:ext cx="783455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Devices, Driver Overview and Setup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72938" y="1568747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PBZ60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72938" y="218549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Programmable current supply by Kikusui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533637" y="1477618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B2900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3533637" y="209436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 Source Measure Unit by Keysight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585045" y="1511219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SR830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6560511" y="214922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Lock-in Amplifier from Stanford Research Systems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013638" y="553866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CB09E178-9319-ADE4-1880-299E3B730313}"/>
              </a:ext>
            </a:extLst>
          </p:cNvPr>
          <p:cNvSpPr/>
          <p:nvPr/>
        </p:nvSpPr>
        <p:spPr>
          <a:xfrm>
            <a:off x="736264" y="518898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6B9A5AA0-B762-5F26-4B34-B12A351E20D8}"/>
              </a:ext>
            </a:extLst>
          </p:cNvPr>
          <p:cNvSpPr/>
          <p:nvPr/>
        </p:nvSpPr>
        <p:spPr>
          <a:xfrm>
            <a:off x="9587385" y="2094362"/>
            <a:ext cx="643806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9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Install dependencies (pyvisa, Keysight driver) </a:t>
            </a:r>
          </a:p>
          <a:p>
            <a:pPr marL="342900" indent="-342900">
              <a:lnSpc>
                <a:spcPts val="31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9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 3.9, </a:t>
            </a:r>
            <a:r>
              <a:rPr lang="en-US" sz="1950" dirty="0" err="1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pyvisa</a:t>
            </a:r>
            <a:r>
              <a:rPr lang="en-US" sz="19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instrument drivers, </a:t>
            </a:r>
          </a:p>
          <a:p>
            <a:pPr marL="342900" indent="-342900">
              <a:lnSpc>
                <a:spcPts val="31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9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GPIB-USB adapter</a:t>
            </a:r>
          </a:p>
          <a:p>
            <a:pPr marL="342900" indent="-342900">
              <a:lnSpc>
                <a:spcPts val="31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9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Organize files (sr830.py, pbz60.py, b2900.py)</a:t>
            </a:r>
          </a:p>
          <a:p>
            <a:pPr marL="342900" indent="-342900">
              <a:lnSpc>
                <a:spcPts val="31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9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Run scripts in </a:t>
            </a:r>
            <a:r>
              <a:rPr lang="en-US" sz="1950" dirty="0" err="1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main.ipynb</a:t>
            </a:r>
            <a:r>
              <a:rPr lang="en-US" sz="1950" dirty="0"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(VS Code)</a:t>
            </a:r>
            <a:endParaRPr lang="en-US" sz="1950" dirty="0"/>
          </a:p>
          <a:p>
            <a:pPr marL="342900" indent="-342900">
              <a:lnSpc>
                <a:spcPts val="3150"/>
              </a:lnSpc>
              <a:buSzPct val="100000"/>
              <a:buFont typeface="Arial" panose="020B0604020202020204" pitchFamily="34" charset="0"/>
              <a:buChar char="•"/>
            </a:pPr>
            <a:endParaRPr lang="en-US" sz="1950" dirty="0"/>
          </a:p>
          <a:p>
            <a:pPr marL="342900" indent="-342900">
              <a:lnSpc>
                <a:spcPts val="3150"/>
              </a:lnSpc>
              <a:buSzPct val="100000"/>
              <a:buFont typeface="Arial" panose="020B0604020202020204" pitchFamily="34" charset="0"/>
              <a:buChar char="•"/>
            </a:pPr>
            <a:endParaRPr lang="en-US" sz="1950" dirty="0"/>
          </a:p>
          <a:p>
            <a:pPr marL="342900" indent="-342900" algn="l">
              <a:lnSpc>
                <a:spcPts val="3150"/>
              </a:lnSpc>
              <a:buSzPct val="100000"/>
              <a:buFont typeface="Arial" panose="020B0604020202020204" pitchFamily="34" charset="0"/>
              <a:buChar char="•"/>
            </a:pPr>
            <a:endParaRPr lang="en-US" sz="19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5538474-EB01-86F5-9EA6-CF7DB7E3FA61}"/>
              </a:ext>
            </a:extLst>
          </p:cNvPr>
          <p:cNvSpPr/>
          <p:nvPr/>
        </p:nvSpPr>
        <p:spPr>
          <a:xfrm>
            <a:off x="1447324" y="2929890"/>
            <a:ext cx="681561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4EF9BE97-FB8A-2765-770D-42B594183265}"/>
              </a:ext>
            </a:extLst>
          </p:cNvPr>
          <p:cNvSpPr/>
          <p:nvPr/>
        </p:nvSpPr>
        <p:spPr>
          <a:xfrm>
            <a:off x="9826987" y="1568747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Steps</a:t>
            </a:r>
            <a:endParaRPr lang="en-US" sz="2450" dirty="0"/>
          </a:p>
        </p:txBody>
      </p:sp>
      <p:pic>
        <p:nvPicPr>
          <p:cNvPr id="34" name="Picture 3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0D65D77-BC7E-3428-C308-8361B05E5F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42"/>
          <a:stretch/>
        </p:blipFill>
        <p:spPr>
          <a:xfrm>
            <a:off x="6513095" y="3123102"/>
            <a:ext cx="2565400" cy="5043504"/>
          </a:xfrm>
          <a:prstGeom prst="rect">
            <a:avLst/>
          </a:prstGeom>
        </p:spPr>
      </p:pic>
      <p:pic>
        <p:nvPicPr>
          <p:cNvPr id="36" name="Picture 3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2776CF8-84AB-F941-D915-0E9904DC8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68" y="3985260"/>
            <a:ext cx="1778000" cy="2844800"/>
          </a:xfrm>
          <a:prstGeom prst="rect">
            <a:avLst/>
          </a:prstGeom>
        </p:spPr>
      </p:pic>
      <p:pic>
        <p:nvPicPr>
          <p:cNvPr id="38" name="Picture 3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186E7E6-08A1-7084-89CD-9FAF2EA57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637" y="3442521"/>
            <a:ext cx="1778000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00325"/>
            <a:ext cx="1044440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PBZ60 + B2900 </a:t>
            </a:r>
          </a:p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Measurement System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014788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B2900 Role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63153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constant current levels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4014788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PBZ60 Role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4200406" y="463153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Sweep current values continuously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07106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Voltage Monitoring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93790" y="62238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output voltage response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5607106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4200406" y="622384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plots for forward and backward sweeps</a:t>
            </a:r>
            <a:endParaRPr lang="en-US" sz="1750" dirty="0"/>
          </a:p>
        </p:txBody>
      </p:sp>
      <p:pic>
        <p:nvPicPr>
          <p:cNvPr id="12" name="Picture 11" descr="A graph with a line graph&#10;&#10;AI-generated content may be incorrect.">
            <a:extLst>
              <a:ext uri="{FF2B5EF4-FFF2-40B4-BE49-F238E27FC236}">
                <a16:creationId xmlns:a16="http://schemas.microsoft.com/office/drawing/2014/main" id="{92B69111-BD1B-BC88-CE59-E7479BD8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733" y="1279946"/>
            <a:ext cx="5295184" cy="6294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26745"/>
            <a:ext cx="7556421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PBZ60 + SR830 Measurement System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1256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2646640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Sweep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194322" y="3146227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current via PBZ60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24156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939540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Voltage Measurement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194322" y="4439126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SR830 records X and Y voltage channels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17056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232440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Plotting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194322" y="5732026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data visualization with error bars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309955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4322" y="6525339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GUI Features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2194322" y="7024926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Start, Stop, Save, Load operations</a:t>
            </a:r>
            <a:endParaRPr lang="en-US" sz="1650" dirty="0"/>
          </a:p>
        </p:txBody>
      </p:sp>
      <p:pic>
        <p:nvPicPr>
          <p:cNvPr id="18" name="Picture 17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54D9F6D3-5561-8C9A-5B28-E546EEAEE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005" y="1239585"/>
            <a:ext cx="7772400" cy="63990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6160"/>
            <a:ext cx="7556421" cy="1325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kern="0" spc="-8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PBZ60 + B2900 + SR830 Nested Measurement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3790" y="2320766"/>
            <a:ext cx="7556421" cy="1156097"/>
          </a:xfrm>
          <a:prstGeom prst="roundRect">
            <a:avLst>
              <a:gd name="adj" fmla="val 7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4172" y="2521148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Outer Loop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94172" y="2968109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Sweep B2900 current levels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3790" y="3669625"/>
            <a:ext cx="7556421" cy="1156097"/>
          </a:xfrm>
          <a:prstGeom prst="roundRect">
            <a:avLst>
              <a:gd name="adj" fmla="val 7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94172" y="3870008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Inner Loop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94172" y="4316968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Sweep PBZ60 current values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93790" y="5018484"/>
            <a:ext cx="7556421" cy="1156097"/>
          </a:xfrm>
          <a:prstGeom prst="roundRect">
            <a:avLst>
              <a:gd name="adj" fmla="val 7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94172" y="5218867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Voltage Measurement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94172" y="5665827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SR830 records complex voltage X and Y channels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6367343"/>
            <a:ext cx="7556421" cy="1156097"/>
          </a:xfrm>
          <a:prstGeom prst="roundRect">
            <a:avLst>
              <a:gd name="adj" fmla="val 7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4172" y="6567726"/>
            <a:ext cx="2651046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Visualization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94172" y="7014686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plots per B2900 setting, forward and backward sweeps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1624"/>
            <a:ext cx="7589520" cy="1526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b="1" kern="0" spc="-9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Results, Discussion, and Conclusion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263640" y="2721412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985397" y="2721412"/>
            <a:ext cx="3348633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Instrument Performance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85397" y="3236357"/>
            <a:ext cx="686776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errors, reliable device responses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63640" y="4063484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985397" y="4063484"/>
            <a:ext cx="3053834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Quality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985397" y="4578429"/>
            <a:ext cx="686776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plots with standard deviation error bars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3640" y="5405557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985397" y="5405557"/>
            <a:ext cx="3053834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Automation Benefits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985397" y="5920502"/>
            <a:ext cx="686776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speed, accuracy, and reproducibility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63640" y="6747629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985397" y="6747629"/>
            <a:ext cx="3053834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Impact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985397" y="7262574"/>
            <a:ext cx="686776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control and scalable experiments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9CC8A4E-0E5E-2CC4-180C-D54F4369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93" y="0"/>
            <a:ext cx="6867459" cy="78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6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377</Words>
  <Application>Microsoft Macintosh PowerPoint</Application>
  <PresentationFormat>Custom</PresentationFormat>
  <Paragraphs>97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Inter Bold</vt:lpstr>
      <vt:lpstr>Inter</vt:lpstr>
      <vt:lpstr>Mukta Light</vt:lpstr>
      <vt:lpstr>Arial</vt:lpstr>
      <vt:lpstr>Petrona Bold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Nikhil Jain</cp:lastModifiedBy>
  <cp:revision>2</cp:revision>
  <dcterms:created xsi:type="dcterms:W3CDTF">2025-04-28T21:28:35Z</dcterms:created>
  <dcterms:modified xsi:type="dcterms:W3CDTF">2025-04-29T19:02:20Z</dcterms:modified>
</cp:coreProperties>
</file>